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A10D-10C7-4D1C-8E62-79064A37BF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3E252-255D-4425-8DF7-2F0BA8D59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6F8C-6D79-4135-A366-DD732069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EAC99-DDD3-482C-90C4-9F628F72C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62330-4921-41E5-9528-60A60687C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9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6D282-1FC7-409F-91CE-8004DF5BB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EBD436-ADAE-443F-BF63-C1AA1B6B2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BEF37-7112-4263-9548-C54BA54BF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B9A8-ADC2-413C-AA9D-FC198DA23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8B1CC-BD41-40BC-BAB7-D45DDEE9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4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DE527D-1949-4C7C-8EA6-F6CEBC45EA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C756E2-3313-4C4D-AD1B-D1E6B23CC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EB87B-DD77-406F-8E28-C61669FDA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601D5-B6EE-4197-B148-F3823D9E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A2953-674E-48CD-9CA9-34DCA2F01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61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1C7C6-0C58-4966-A9D3-B93ABE380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57011-DD52-4EEA-A2AF-DA24F0690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C4B6C-0D33-454D-81EA-36E11EABF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406FD-9F04-4F0A-9A37-DB499777C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67CE7-6FC4-4932-B51B-D1F87D4F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7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E07B-B19A-4E08-B570-FC9736FE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88CEB-4196-4C4D-A73E-8A33776A2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6A5E8-57AA-4094-8158-AEA047CB9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E9A61-7EE0-41B4-A77B-105A5200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51FD4-7F38-4895-B9D0-D2F57B09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9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77561-7C27-448E-8C5A-43801C6F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4190C-D8BE-4535-9208-05A5C4BF64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8E55A-2F67-43F9-B5C9-660B31855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C5E6E-BEF6-4B0F-B5DE-E276A53B0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DC9CC-D355-4532-9754-32E8CFB3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862F4-D3D0-48EF-8730-619EAABC7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00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C911-CD0C-4284-A365-6107DB3AB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2ED196-A72B-4C5C-9301-817372A60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87110-2395-43CE-993D-7956BF61E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7399D3-6B9C-46A6-B2F3-D1A30A2D2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B493AA-59C7-42B9-B17B-891DAA4BB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560BD1-D5DF-4DA0-946D-B8C3A91B1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7D56D-BA60-4173-818D-B9E747C61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7F858-015C-47B2-B4EC-804EF7A3B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13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C246F-9657-4E5C-A1D8-1CE4633B6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15C62-A657-4FBD-BAFD-E282CDBB6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399AA8-857A-40AD-966E-0F92C7529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D1B548-5B31-45BE-9FB3-7AF7FA774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9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7269C-2FAA-466E-95D4-28AE128D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7FF3A1-BCEE-4611-B0A4-FDF03935D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63B1B-4C2F-41BB-8A09-9625310E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02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4BDA7-5D3A-478A-93D8-6D011ED8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E73EE-8070-41C1-BB72-97EE80EB8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A8A2A-0CB3-4DB3-A1BB-B8413915B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6C057-68E3-42C7-8B25-E585B276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1A4F9-CE87-4D83-957F-2C892E50A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7120D-A0C4-4971-8AF1-883288637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2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8585F-29FB-4710-858A-FBD178F4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085C23-380C-4272-874C-2EBB9D10A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FCB12-BD7A-4BFE-ACE9-A4D1EC676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BCBFBF-D45B-4713-BBF5-B9A27BA5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75EBDE-2F12-464A-9151-D903C1364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2313C-5F7D-46D3-A6A6-F0FAC980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9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992513-1CF3-4D0A-B488-D00BF63E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365CF-B52B-454C-B6F4-13CCA3978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D5C49-8D7B-43D0-AEA6-6D2213492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4F4C2-76EE-4FC7-977E-15CA2F0F56EC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65FE7-EAF3-4DD1-962F-003A70BA3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3102F-76EB-4CC4-850B-F31EE54E9A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F9911-B935-4F9B-940A-CA5C82620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94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71603-0F24-44B7-905F-66F42D3982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NLP Project Final Presentation – Part A &amp; Part 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2754F-D62C-4ABA-91A0-CBDBB8D06B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sz="3200" b="1" dirty="0"/>
          </a:p>
          <a:p>
            <a:r>
              <a:rPr lang="en-US" sz="3800" b="1" dirty="0"/>
              <a:t>Presented by SUMIT SINGH </a:t>
            </a:r>
          </a:p>
          <a:p>
            <a:r>
              <a:rPr lang="en-US" sz="3800" b="1" dirty="0"/>
              <a:t>Batch: 15 Feb 2025</a:t>
            </a:r>
          </a:p>
          <a:p>
            <a:r>
              <a:rPr lang="en-US" sz="3800" b="1" dirty="0"/>
              <a:t>Date: 24-07-2025</a:t>
            </a:r>
          </a:p>
          <a:p>
            <a:endParaRPr lang="en-US" sz="3200" b="1" dirty="0"/>
          </a:p>
          <a:p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FDC925-00C1-4E7F-9654-B43B00BF93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9513" y="281527"/>
            <a:ext cx="1114487" cy="111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20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64"/>
    </mc:Choice>
    <mc:Fallback>
      <p:transition spd="slow" advTm="50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4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8AD7-DD1B-4C9C-BE60-F0F98873B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6F127-B981-473B-8780-FF2D20B12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- Large dataset processing time</a:t>
            </a:r>
          </a:p>
          <a:p>
            <a:r>
              <a:rPr lang="en-US" sz="3200" dirty="0"/>
              <a:t>- SVC slow → replaced with </a:t>
            </a:r>
            <a:r>
              <a:rPr lang="en-US" sz="3200" dirty="0" err="1"/>
              <a:t>LinearSVC</a:t>
            </a:r>
            <a:endParaRPr lang="en-US" sz="3200" dirty="0"/>
          </a:p>
          <a:p>
            <a:r>
              <a:rPr lang="en-US" sz="3200" dirty="0"/>
              <a:t>- Word2Vec feature mismatch</a:t>
            </a:r>
          </a:p>
          <a:p>
            <a:r>
              <a:rPr lang="en-US" sz="3200" dirty="0"/>
              <a:t>- Sentiment label inconsistencies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42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10"/>
    </mc:Choice>
    <mc:Fallback>
      <p:transition spd="slow" advTm="1891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69F99-1483-41E8-9FD0-5039029A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What We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508CD-587D-481D-92CC-0DF7D3418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72503"/>
          </a:xfrm>
        </p:spPr>
        <p:txBody>
          <a:bodyPr/>
          <a:lstStyle/>
          <a:p>
            <a:r>
              <a:rPr lang="en-US" dirty="0"/>
              <a:t>- Complete NLP pipeline building</a:t>
            </a:r>
          </a:p>
          <a:p>
            <a:r>
              <a:rPr lang="en-US" dirty="0"/>
              <a:t>- Preprocessing impact</a:t>
            </a:r>
          </a:p>
          <a:p>
            <a:r>
              <a:rPr lang="en-US" dirty="0"/>
              <a:t>- Vectorizer comparison</a:t>
            </a:r>
          </a:p>
          <a:p>
            <a:r>
              <a:rPr lang="en-US" dirty="0"/>
              <a:t>- Evaluation metrics</a:t>
            </a:r>
          </a:p>
          <a:p>
            <a:r>
              <a:rPr lang="en-US" dirty="0"/>
              <a:t>- Model performance trade-offs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36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54"/>
    </mc:Choice>
    <mc:Fallback>
      <p:transition spd="slow" advTm="1185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076B-A10A-4092-8E0A-1F6010DE3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BF739-9FC6-4440-A11E-9AF0526C6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Linear models like Logistic Regression and SVM provided the best performance for both tasks.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TF-IDF vectorization consistently outperformed Word2Vec in accuracy and speed.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Clean and consistent text preprocessing led to better model generalization.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Traditional ML models with proper features can achieve high accuracy without deep learning.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74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54"/>
    </mc:Choice>
    <mc:Fallback>
      <p:transition spd="slow" advTm="2535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B2C0-8B2B-4D47-87A9-8C828A5CC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Future Improvements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0A5A0A-9227-4B1B-A1C4-9515B2A1A8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-83127" y="1759398"/>
            <a:ext cx="1219200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deep learning models like LSTM and BERT for improved accuracy.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Perform hyperparameter tuning to further optimize model performance.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attention-based mechanisms for better context understanding in text.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Expand datasets to include more categories and languages for broader applicability</a:t>
            </a:r>
          </a:p>
        </p:txBody>
      </p:sp>
    </p:spTree>
    <p:extLst>
      <p:ext uri="{BB962C8B-B14F-4D97-AF65-F5344CB8AC3E}">
        <p14:creationId xmlns:p14="http://schemas.microsoft.com/office/powerpoint/2010/main" val="3622684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73"/>
    </mc:Choice>
    <mc:Fallback>
      <p:transition spd="slow" advTm="2057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A38C-9442-441B-90E0-6E37407DD7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VIDEO EXPLANATION LINK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48A4C-D137-4A99-8B12-C446613C4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https://drive.google.com/drive/folders/1P5q3bRkaOYml939AiubozIZDMMPQuAVM?usp=drive_link</a:t>
            </a:r>
          </a:p>
        </p:txBody>
      </p:sp>
    </p:spTree>
    <p:extLst>
      <p:ext uri="{BB962C8B-B14F-4D97-AF65-F5344CB8AC3E}">
        <p14:creationId xmlns:p14="http://schemas.microsoft.com/office/powerpoint/2010/main" val="1343195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75"/>
    </mc:Choice>
    <mc:Fallback>
      <p:transition spd="slow" advTm="1727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F8371-CAEE-47FD-9C42-54676DC71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sz="3600" b="1" dirty="0">
                <a:solidFill>
                  <a:srgbClr val="FF0000"/>
                </a:solidFill>
              </a:rPr>
              <a:t>Part A: IMDb Sentiment Analysis</a:t>
            </a:r>
            <a:br>
              <a:rPr lang="en-US" sz="3600" b="1" dirty="0">
                <a:solidFill>
                  <a:srgbClr val="FF0000"/>
                </a:solidFill>
              </a:rPr>
            </a:br>
            <a:r>
              <a:rPr lang="en-US" sz="3600" b="1" dirty="0">
                <a:solidFill>
                  <a:srgbClr val="FF0000"/>
                </a:solidFill>
              </a:rPr>
              <a:t>Part B: News Article Classification</a:t>
            </a:r>
            <a:br>
              <a:rPr lang="en-US" sz="3600" b="1" dirty="0">
                <a:solidFill>
                  <a:srgbClr val="FF0000"/>
                </a:solidFill>
              </a:rPr>
            </a:br>
            <a:r>
              <a:rPr lang="en-US" sz="3600" b="1" dirty="0">
                <a:solidFill>
                  <a:srgbClr val="FF0000"/>
                </a:solidFill>
              </a:rPr>
              <a:t>Goal: Classify text using NLP techniques.</a:t>
            </a:r>
            <a:br>
              <a:rPr lang="en-US" sz="3600" b="1" dirty="0"/>
            </a:br>
            <a:endParaRPr lang="en-US" sz="3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82994B-BDF0-4BE2-831F-6ACD682F78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931305"/>
            <a:ext cx="121920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 Classification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NLP models to classify text data — sentiment (positive/negative) in movie reviews and topic categories in news articles.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NLP Pipeline Development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complete pipelines including text preprocessing, feature extraction, model training, and evaluation.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Comparison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Compare different machine learning algorithms (Logistic Regression, SVM, Naive Bayes, Random Forest) for performance and accuracy.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Engineering Techniques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and apply feature extraction methods like TF-IDF, Bag-of-Words, and Word2Vec to understand their impact on 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3066322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28"/>
    </mc:Choice>
    <mc:Fallback>
      <p:transition spd="slow" advTm="5502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2E8E-0863-400E-8E2D-BC6F8937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Dataset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3FFCD-5621-40B7-9A59-6AC42A7F5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49406"/>
            <a:ext cx="12192000" cy="5508594"/>
          </a:xfrm>
        </p:spPr>
        <p:txBody>
          <a:bodyPr>
            <a:normAutofit/>
          </a:bodyPr>
          <a:lstStyle/>
          <a:p>
            <a:pPr algn="ctr"/>
            <a:endParaRPr lang="en-US" sz="3400" dirty="0"/>
          </a:p>
          <a:p>
            <a:pPr algn="ctr"/>
            <a:r>
              <a:rPr lang="en-US" b="1" dirty="0"/>
              <a:t>Part A</a:t>
            </a:r>
            <a:r>
              <a:rPr lang="en-US" dirty="0"/>
              <a:t>: IMDb (50,000 movie reviews)</a:t>
            </a:r>
          </a:p>
          <a:p>
            <a:pPr algn="ctr"/>
            <a:r>
              <a:rPr lang="en-US" b="1" dirty="0"/>
              <a:t>Part B</a:t>
            </a:r>
            <a:r>
              <a:rPr lang="en-US" dirty="0"/>
              <a:t>: News Articles (sports, politics, tech, etc.)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 Format: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Raw text data in the form of reviews and news headlines/short descriptions.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Label Type: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Binary labels for sentiment (Part A), multi-class labels for news categories (Part B).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Preprocessing Needed: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contained noise like punctuation,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stopwords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HTML tags — cleaned before modeling.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401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57"/>
    </mc:Choice>
    <mc:Fallback>
      <p:transition spd="slow" advTm="4145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9F1F1-DC9D-4EFD-BAC5-965A82BC7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Text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6B17F-E6A2-4874-9AAF-A3A45D162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Lowercasing</a:t>
            </a:r>
          </a:p>
          <a:p>
            <a:r>
              <a:rPr lang="en-US" dirty="0"/>
              <a:t>- Punctuation and HTML removal</a:t>
            </a:r>
          </a:p>
          <a:p>
            <a:r>
              <a:rPr lang="en-US" dirty="0"/>
              <a:t>- Tokenization</a:t>
            </a:r>
          </a:p>
          <a:p>
            <a:r>
              <a:rPr lang="en-US" dirty="0"/>
              <a:t>- </a:t>
            </a:r>
            <a:r>
              <a:rPr lang="en-US" dirty="0" err="1"/>
              <a:t>Stopword</a:t>
            </a:r>
            <a:r>
              <a:rPr lang="en-US" dirty="0"/>
              <a:t> Removal</a:t>
            </a:r>
          </a:p>
          <a:p>
            <a:r>
              <a:rPr lang="en-US" dirty="0"/>
              <a:t>- Lemmatization</a:t>
            </a:r>
          </a:p>
          <a:p>
            <a:r>
              <a:rPr lang="en-US" dirty="0"/>
              <a:t>- Stemming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4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67"/>
    </mc:Choice>
    <mc:Fallback>
      <p:transition spd="slow" advTm="1796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09808-8D7D-45FC-8A58-5441622C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19DE3-AB00-42BC-B481-0ACB7A733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9"/>
            <a:ext cx="12192000" cy="5167312"/>
          </a:xfrm>
        </p:spPr>
        <p:txBody>
          <a:bodyPr/>
          <a:lstStyle/>
          <a:p>
            <a:pPr algn="ctr"/>
            <a:endParaRPr lang="en-US" sz="4400" dirty="0"/>
          </a:p>
          <a:p>
            <a:pPr marL="0" indent="0" algn="ctr">
              <a:buNone/>
            </a:pPr>
            <a:r>
              <a:rPr lang="en-US" sz="4400" b="1" dirty="0">
                <a:solidFill>
                  <a:srgbClr val="FF0000"/>
                </a:solidFill>
              </a:rPr>
              <a:t>Feature Engineering – Part A</a:t>
            </a:r>
            <a:endParaRPr lang="en-US" sz="4400" dirty="0"/>
          </a:p>
          <a:p>
            <a:pPr algn="ctr"/>
            <a:r>
              <a:rPr lang="en-US" dirty="0"/>
              <a:t>- Features: </a:t>
            </a:r>
            <a:r>
              <a:rPr lang="en-US" dirty="0" err="1"/>
              <a:t>word_count</a:t>
            </a:r>
            <a:r>
              <a:rPr lang="en-US" dirty="0"/>
              <a:t>, </a:t>
            </a:r>
            <a:r>
              <a:rPr lang="en-US" dirty="0" err="1"/>
              <a:t>char_count</a:t>
            </a:r>
            <a:r>
              <a:rPr lang="en-US" dirty="0"/>
              <a:t>, </a:t>
            </a:r>
            <a:r>
              <a:rPr lang="en-US" dirty="0" err="1"/>
              <a:t>avg_word_length</a:t>
            </a:r>
            <a:endParaRPr lang="en-US" dirty="0"/>
          </a:p>
          <a:p>
            <a:pPr algn="ctr"/>
            <a:r>
              <a:rPr lang="en-US" dirty="0"/>
              <a:t>- Vectorization: TF-IDF (1000 features)</a:t>
            </a:r>
          </a:p>
          <a:p>
            <a:pPr marL="0" indent="0" algn="ctr">
              <a:buNone/>
            </a:pPr>
            <a:r>
              <a:rPr lang="en-US" sz="4400" b="1" dirty="0">
                <a:solidFill>
                  <a:srgbClr val="FF0000"/>
                </a:solidFill>
              </a:rPr>
              <a:t>Feature Engineering – Part B</a:t>
            </a:r>
          </a:p>
          <a:p>
            <a:pPr algn="ctr"/>
            <a:r>
              <a:rPr lang="en-US" dirty="0"/>
              <a:t>- </a:t>
            </a:r>
            <a:r>
              <a:rPr lang="en-US" dirty="0" err="1"/>
              <a:t>BoW</a:t>
            </a:r>
            <a:r>
              <a:rPr lang="en-US" dirty="0"/>
              <a:t> and TF-IDF</a:t>
            </a:r>
          </a:p>
          <a:p>
            <a:pPr algn="ctr"/>
            <a:r>
              <a:rPr lang="en-US" dirty="0"/>
              <a:t>- Word2Vec embeddings</a:t>
            </a:r>
          </a:p>
          <a:p>
            <a:pPr algn="ctr"/>
            <a:endParaRPr lang="en-US" sz="4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54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12"/>
    </mc:Choice>
    <mc:Fallback>
      <p:transition spd="slow" advTm="3421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9CF7-925D-4AEB-8D62-39312A850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Models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9E0E1-0157-4CD7-B5BE-0FED33D22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45870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r>
              <a:rPr lang="en-US" dirty="0"/>
              <a:t>- Logistic Regression</a:t>
            </a:r>
          </a:p>
          <a:p>
            <a:pPr algn="ctr"/>
            <a:r>
              <a:rPr lang="en-US" dirty="0"/>
              <a:t>- Naive Bayes</a:t>
            </a:r>
          </a:p>
          <a:p>
            <a:pPr algn="ctr"/>
            <a:r>
              <a:rPr lang="en-US" dirty="0"/>
              <a:t>- Linear SVM</a:t>
            </a:r>
          </a:p>
          <a:p>
            <a:pPr algn="ctr"/>
            <a:r>
              <a:rPr lang="en-US" dirty="0"/>
              <a:t>- Random Forest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55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1"/>
    </mc:Choice>
    <mc:Fallback>
      <p:transition spd="slow" advTm="731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9E9C4-C256-4A30-AF1B-E7ED85BAF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Part A Results – IMDb Sentiment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7EB65-9037-4FF9-BD5B-AA2C9D7E1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41179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r>
              <a:rPr lang="en-US" dirty="0"/>
              <a:t>Logistic Regression: 87.6%</a:t>
            </a:r>
          </a:p>
          <a:p>
            <a:pPr algn="ctr"/>
            <a:r>
              <a:rPr lang="en-US" dirty="0"/>
              <a:t>Naive Bayes: 85.1%</a:t>
            </a:r>
          </a:p>
          <a:p>
            <a:pPr algn="ctr"/>
            <a:r>
              <a:rPr lang="en-US" dirty="0"/>
              <a:t>Linear SVM: 88.3%</a:t>
            </a:r>
          </a:p>
          <a:p>
            <a:pPr algn="ctr"/>
            <a:r>
              <a:rPr lang="en-US" dirty="0"/>
              <a:t>Random Forest: 83.5%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903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84"/>
    </mc:Choice>
    <mc:Fallback>
      <p:transition spd="slow" advTm="2168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4EC8E-BFEA-40D7-8DC8-216C8FE3B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Part B Results – News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01545-50B2-4C91-8F72-8286D429F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03827"/>
          </a:xfrm>
        </p:spPr>
        <p:txBody>
          <a:bodyPr/>
          <a:lstStyle/>
          <a:p>
            <a:endParaRPr lang="en-US" dirty="0"/>
          </a:p>
          <a:p>
            <a:pPr algn="ctr"/>
            <a:r>
              <a:rPr lang="en-US" dirty="0"/>
              <a:t>Logistic Regression: 91.4%</a:t>
            </a:r>
          </a:p>
          <a:p>
            <a:pPr algn="ctr"/>
            <a:r>
              <a:rPr lang="en-US" dirty="0"/>
              <a:t>Naive Bayes: 89.7%</a:t>
            </a:r>
          </a:p>
          <a:p>
            <a:pPr algn="ctr"/>
            <a:r>
              <a:rPr lang="en-US" dirty="0"/>
              <a:t>Linear SVM: 91.1%</a:t>
            </a:r>
          </a:p>
          <a:p>
            <a:pPr algn="ctr"/>
            <a:r>
              <a:rPr lang="en-US" dirty="0"/>
              <a:t>Random Forest: 87.6%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73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82"/>
    </mc:Choice>
    <mc:Fallback>
      <p:transition spd="slow" advTm="3348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019F-3D83-4B13-90A5-8E76A02DC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Project Insights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17EA607-FBF3-45FF-A993-01166B6553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-1" y="2225124"/>
            <a:ext cx="12192001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Preprocessing is Critical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Proper text cleaning (tokenization,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stopword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removal, lemmatization) significantly improves model accuracy.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Outperforms Word2Vec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both tasks, TF-IDF with linear models gave better and faster results than Word2Vec embeddings.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 Performs Consistently Well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Linear SVM delivered the highest or close-to-highest accuracy in both binary and multi-class classification tasks.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Simplicity Works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Simple vectorization techniques (like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TF-IDF) combined with linear models form a strong and efficient NLP baseline</a:t>
            </a:r>
          </a:p>
        </p:txBody>
      </p:sp>
    </p:spTree>
    <p:extLst>
      <p:ext uri="{BB962C8B-B14F-4D97-AF65-F5344CB8AC3E}">
        <p14:creationId xmlns:p14="http://schemas.microsoft.com/office/powerpoint/2010/main" val="1778540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16"/>
    </mc:Choice>
    <mc:Fallback>
      <p:transition spd="slow" advTm="25616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600</Words>
  <Application>Microsoft Office PowerPoint</Application>
  <PresentationFormat>Widescreen</PresentationFormat>
  <Paragraphs>86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NLP Project Final Presentation – Part A &amp; Part B</vt:lpstr>
      <vt:lpstr> Part A: IMDb Sentiment Analysis Part B: News Article Classification Goal: Classify text using NLP techniques. </vt:lpstr>
      <vt:lpstr>Dataset Summary</vt:lpstr>
      <vt:lpstr>Text Preprocessing</vt:lpstr>
      <vt:lpstr>PowerPoint Presentation</vt:lpstr>
      <vt:lpstr>Models Used</vt:lpstr>
      <vt:lpstr>Part A Results – IMDb Sentiment</vt:lpstr>
      <vt:lpstr>Part B Results – News Classification</vt:lpstr>
      <vt:lpstr>Project Insights</vt:lpstr>
      <vt:lpstr>Challenges Faced</vt:lpstr>
      <vt:lpstr>What We Learned</vt:lpstr>
      <vt:lpstr>Conclusion</vt:lpstr>
      <vt:lpstr>Future Improvements</vt:lpstr>
      <vt:lpstr>VIDEO EXPLANATION LINK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 Project Final Presentation – Part A &amp; Part B</dc:title>
  <dc:creator>sumitsaankrit@outlook.com</dc:creator>
  <cp:lastModifiedBy>sumitsaankrit@outlook.com</cp:lastModifiedBy>
  <cp:revision>8</cp:revision>
  <dcterms:created xsi:type="dcterms:W3CDTF">2025-07-24T17:59:48Z</dcterms:created>
  <dcterms:modified xsi:type="dcterms:W3CDTF">2025-07-25T12:02:52Z</dcterms:modified>
</cp:coreProperties>
</file>

<file path=docProps/thumbnail.jpeg>
</file>